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8" r:id="rId2"/>
    <p:sldId id="266" r:id="rId3"/>
    <p:sldId id="256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43EEF2-42C1-46C1-B694-6A42D9ABFBC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730831-2ADA-4F74-83C4-E4596ADD2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B81A-7B3A-4436-B006-28AE41453A1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69BF-C8F5-45B4-8024-9DF69A4DB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3023-FB25-41BC-976D-AE948501EEA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F651-DFCE-4325-AC71-82DFF41B3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9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4D97-3F82-4520-806D-9C8AC7918F41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0C0D-33E6-4AE7-82F6-D5CAEC845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8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0ADB-9271-41A9-8C1F-2558FBA97FD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89E3-6E8C-4820-B773-0E39E66EE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3A87-08C1-4914-A296-2AF16FEB0B70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6C9F-9A4D-4E39-8C0D-DDCE4504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0A9C-78EA-47C9-AE0C-5BDC3487EAF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7BD2-4544-4CDF-9853-9F2837690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1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E728-3300-4EB1-90E8-938F98AE2145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A9F8-A3AA-4785-A8CF-05A682DFE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33A3-3B9D-4E51-8020-D6CE0344ED39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7C6A-975E-4648-8EDD-A6ECC86C5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0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DDF4-C738-4350-94CA-38549AF2F132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8344-50FF-4D79-B7F1-21B52865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7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C279-4BB8-47F7-913D-682C532E6759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55FE-FA4B-4E5B-962F-78C06A5B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6B3-8BA5-424F-BAAA-DE53874D7F0A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3140-2F62-4138-9916-1F6A8C3CE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7DFFF-E0C1-4C20-A6DB-62833236693B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A1D616-6B24-4700-9B55-88DAC2442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755650" y="458788"/>
            <a:ext cx="7561263" cy="0"/>
          </a:xfrm>
          <a:prstGeom prst="line">
            <a:avLst/>
          </a:prstGeom>
          <a:ln w="381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09574" y="2669034"/>
            <a:ext cx="8353425" cy="12033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О подготовке руководящих кадров по программе «Современный руководитель» в системе исполнительных органов государственной власти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886" y="4089356"/>
            <a:ext cx="6400800" cy="5032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Михайлов Андрей Сергеевич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051050" y="198438"/>
            <a:ext cx="4968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/>
              <a:t>Комитет государственной службы и кадровой политики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/>
              <a:t>Администрации Губернатора Санкт-Петербурга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61986" y="4725144"/>
            <a:ext cx="7848600" cy="1295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Председатель 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Комитета 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государственной 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службы и кадровой политики </a:t>
            </a:r>
            <a:b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Администрации Губернатора Санкт-Петербурга</a:t>
            </a:r>
          </a:p>
        </p:txBody>
      </p:sp>
      <p:pic>
        <p:nvPicPr>
          <p:cNvPr id="3079" name="Picture 2" descr="J:\ \Презентация КГСиКПАГСПб\peterburg_sh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97563"/>
            <a:ext cx="91154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66788"/>
            <a:ext cx="1223962" cy="146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755650" y="458788"/>
            <a:ext cx="7561263" cy="0"/>
          </a:xfrm>
          <a:prstGeom prst="line">
            <a:avLst/>
          </a:prstGeom>
          <a:ln w="381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09574" y="2640570"/>
            <a:ext cx="8353425" cy="12033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О подготовке руководящих кадров по программе «Современный руководитель» в системе исполнительных органов государственной власти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888" y="3933825"/>
            <a:ext cx="6400800" cy="5032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Дьячков Тимур Вячеславович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051050" y="198438"/>
            <a:ext cx="4968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/>
              <a:t>Комитет государственной службы и кадровой политики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/>
              <a:t>Администрации Губернатора Санкт-Петербурга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61988" y="4519613"/>
            <a:ext cx="7848600" cy="1295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Заместитель председателя Комитета </a:t>
            </a:r>
            <a:b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государственной службы и кадровой политики – </a:t>
            </a:r>
            <a:b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начальник отдела по развитию государственной службы </a:t>
            </a:r>
            <a:b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</a:b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Администрации Губернатора Санкт-Петербурга</a:t>
            </a:r>
          </a:p>
        </p:txBody>
      </p:sp>
      <p:pic>
        <p:nvPicPr>
          <p:cNvPr id="3079" name="Picture 2" descr="J:\ \Презентация КГСиКПАГСПб\peterburg_sh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897563"/>
            <a:ext cx="91154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66788"/>
            <a:ext cx="1223962" cy="146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6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95263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1613"/>
            <a:ext cx="17319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55650" y="504825"/>
            <a:ext cx="7561263" cy="0"/>
          </a:xfrm>
          <a:prstGeom prst="line">
            <a:avLst/>
          </a:prstGeom>
          <a:ln w="508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906858"/>
            <a:ext cx="9073579" cy="4951142"/>
          </a:xfrm>
          <a:solidFill>
            <a:schemeClr val="bg1">
              <a:lumMod val="95000"/>
              <a:alpha val="91000"/>
            </a:schemeClr>
          </a:solidFill>
          <a:ln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Clr>
                <a:srgbClr val="C00000"/>
              </a:buClr>
            </a:pPr>
            <a:endParaRPr lang="ru-RU" sz="2400" dirty="0"/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87563" y="-68263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Комитет государственной службы и кадровой политики</a:t>
            </a:r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2093913" y="558800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Администрации Губернатора Санкт-Петербурга</a:t>
            </a:r>
          </a:p>
        </p:txBody>
      </p:sp>
      <p:pic>
        <p:nvPicPr>
          <p:cNvPr id="411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2413"/>
            <a:ext cx="3444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95536" y="925648"/>
            <a:ext cx="5070177" cy="863600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Программа подготовки резерва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управленческих кадров в Санкт-Петербурге «Современный руководитель»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017723"/>
            <a:ext cx="1976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06498" y="3599394"/>
            <a:ext cx="3240360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Государственный </a:t>
            </a:r>
            <a:r>
              <a:rPr lang="ru-RU" sz="1800" dirty="0" smtClean="0">
                <a:solidFill>
                  <a:schemeClr val="tx1"/>
                </a:solidFill>
              </a:rPr>
              <a:t>финансовый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контроль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проверки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бюджетных </a:t>
            </a:r>
            <a:r>
              <a:rPr lang="ru-RU" sz="1800" dirty="0">
                <a:solidFill>
                  <a:schemeClr val="tx1"/>
                </a:solidFill>
              </a:rPr>
              <a:t>учреждений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06498" y="5768522"/>
            <a:ext cx="1766675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Финансово-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хозяйственное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планирование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3940107" y="2785324"/>
            <a:ext cx="2310785" cy="718959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Маркетинг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социальных проектов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6840304" y="5765505"/>
            <a:ext cx="2174359" cy="475001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Русский язык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06498" y="4685301"/>
            <a:ext cx="2740289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Проблемы </a:t>
            </a:r>
            <a:r>
              <a:rPr lang="ru-RU" sz="1800" dirty="0" smtClean="0">
                <a:solidFill>
                  <a:schemeClr val="tx1"/>
                </a:solidFill>
              </a:rPr>
              <a:t>размещения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государственного 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и </a:t>
            </a:r>
            <a:r>
              <a:rPr lang="ru-RU" sz="1800" dirty="0">
                <a:solidFill>
                  <a:schemeClr val="tx1"/>
                </a:solidFill>
              </a:rPr>
              <a:t>муниципального заказа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6336762" y="2517899"/>
            <a:ext cx="2677901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Проектное управление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деятельности </a:t>
            </a:r>
            <a:r>
              <a:rPr lang="ru-RU" sz="1800" dirty="0" smtClean="0">
                <a:solidFill>
                  <a:schemeClr val="tx1"/>
                </a:solidFill>
              </a:rPr>
              <a:t>органов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власти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 bwMode="auto">
          <a:xfrm>
            <a:off x="3459137" y="3596459"/>
            <a:ext cx="2987216" cy="99451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Социальная </a:t>
            </a:r>
            <a:r>
              <a:rPr lang="ru-RU" sz="1800" dirty="0" smtClean="0">
                <a:solidFill>
                  <a:schemeClr val="tx1"/>
                </a:solidFill>
              </a:rPr>
              <a:t>ответственность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руководителя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социальное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управление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 bwMode="auto">
          <a:xfrm>
            <a:off x="1980367" y="5768522"/>
            <a:ext cx="2517527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Техники </a:t>
            </a:r>
            <a:r>
              <a:rPr lang="ru-RU" sz="1800" dirty="0" smtClean="0">
                <a:solidFill>
                  <a:schemeClr val="tx1"/>
                </a:solidFill>
              </a:rPr>
              <a:t>проведения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собеседований при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подборе </a:t>
            </a:r>
            <a:r>
              <a:rPr lang="ru-RU" sz="1800" dirty="0">
                <a:solidFill>
                  <a:schemeClr val="tx1"/>
                </a:solidFill>
              </a:rPr>
              <a:t>персонала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 bwMode="auto">
          <a:xfrm>
            <a:off x="2918225" y="4677849"/>
            <a:ext cx="2152271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Управление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командным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взаимодействием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6840304" y="6340732"/>
            <a:ext cx="2174359" cy="412814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Тайм-менеджмент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 bwMode="auto">
          <a:xfrm>
            <a:off x="4605088" y="5765506"/>
            <a:ext cx="2152271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Управленческие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компетенции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руководителя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 bwMode="auto">
          <a:xfrm>
            <a:off x="6336762" y="1990632"/>
            <a:ext cx="2677901" cy="399883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Переговорный процесс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 bwMode="auto">
          <a:xfrm>
            <a:off x="3925239" y="1998933"/>
            <a:ext cx="2325653" cy="69485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Деловой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английский язык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 bwMode="auto">
          <a:xfrm>
            <a:off x="7240778" y="4705944"/>
            <a:ext cx="1773886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Успешное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публичное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выступление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6558632" y="3625063"/>
            <a:ext cx="2456031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Деловой этикет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и международный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протокол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 bwMode="auto">
          <a:xfrm>
            <a:off x="106498" y="1998933"/>
            <a:ext cx="3747739" cy="150535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Социальная ответственность как основа планирования, построения перспективы при управлении социокультурными объектами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 bwMode="auto">
          <a:xfrm>
            <a:off x="5146970" y="4687937"/>
            <a:ext cx="2023165" cy="99168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defRPr/>
            </a:pPr>
            <a:r>
              <a:rPr lang="ru-RU" sz="1800" dirty="0">
                <a:solidFill>
                  <a:schemeClr val="tx1"/>
                </a:solidFill>
              </a:rPr>
              <a:t>Управление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инвестиционными 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проектами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95263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1613"/>
            <a:ext cx="17319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55650" y="504825"/>
            <a:ext cx="7561263" cy="0"/>
          </a:xfrm>
          <a:prstGeom prst="line">
            <a:avLst/>
          </a:prstGeom>
          <a:ln w="508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906858"/>
            <a:ext cx="9073579" cy="4951142"/>
          </a:xfrm>
          <a:solidFill>
            <a:schemeClr val="bg1">
              <a:lumMod val="95000"/>
              <a:alpha val="91000"/>
            </a:schemeClr>
          </a:solidFill>
          <a:ln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Clr>
                <a:srgbClr val="C00000"/>
              </a:buClr>
            </a:pPr>
            <a:endParaRPr lang="ru-RU" sz="2400" dirty="0"/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87563" y="-68263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Комитет государственной службы и кадровой политики</a:t>
            </a:r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2093913" y="558800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Администрации Губернатора Санкт-Петербурга</a:t>
            </a:r>
          </a:p>
        </p:txBody>
      </p:sp>
      <p:pic>
        <p:nvPicPr>
          <p:cNvPr id="411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2413"/>
            <a:ext cx="3444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95536" y="925648"/>
            <a:ext cx="5070177" cy="863600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Программа подготовки резерва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управленческих кадров в Санкт-Петербурге «Современный руководитель»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017723"/>
            <a:ext cx="1976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7501" t="13294" r="28400" b="70147"/>
          <a:stretch/>
        </p:blipFill>
        <p:spPr>
          <a:xfrm>
            <a:off x="1007889" y="1998933"/>
            <a:ext cx="7056784" cy="1656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42241" t="32000" r="27501" b="39374"/>
          <a:stretch/>
        </p:blipFill>
        <p:spPr>
          <a:xfrm>
            <a:off x="312371" y="3758556"/>
            <a:ext cx="4392488" cy="2597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1984" t="63193" r="28317" b="4640"/>
          <a:stretch/>
        </p:blipFill>
        <p:spPr>
          <a:xfrm>
            <a:off x="4578350" y="3755905"/>
            <a:ext cx="425494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64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95263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1613"/>
            <a:ext cx="17319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55650" y="504825"/>
            <a:ext cx="7561263" cy="0"/>
          </a:xfrm>
          <a:prstGeom prst="line">
            <a:avLst/>
          </a:prstGeom>
          <a:ln w="508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906858"/>
            <a:ext cx="9073579" cy="4951142"/>
          </a:xfrm>
          <a:solidFill>
            <a:schemeClr val="bg1">
              <a:lumMod val="95000"/>
              <a:alpha val="91000"/>
            </a:schemeClr>
          </a:solidFill>
          <a:ln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Clr>
                <a:srgbClr val="C00000"/>
              </a:buClr>
            </a:pPr>
            <a:endParaRPr lang="ru-RU" sz="2400" dirty="0"/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87563" y="-68263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Комитет государственной службы и кадровой политики</a:t>
            </a:r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2093913" y="558800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Администрации Губернатора Санкт-Петербурга</a:t>
            </a:r>
          </a:p>
        </p:txBody>
      </p:sp>
      <p:pic>
        <p:nvPicPr>
          <p:cNvPr id="411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2413"/>
            <a:ext cx="3444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95536" y="925648"/>
            <a:ext cx="5070177" cy="863600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Программа подготовки резерва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управленческих кадров в Санкт-Петербурге «Современный руководитель»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017723"/>
            <a:ext cx="1976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25250" t="18320" r="26150" b="63680"/>
          <a:stretch/>
        </p:blipFill>
        <p:spPr>
          <a:xfrm>
            <a:off x="1007889" y="1994369"/>
            <a:ext cx="7056784" cy="1633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41450" t="37040" r="24800" b="37041"/>
          <a:stretch/>
        </p:blipFill>
        <p:spPr>
          <a:xfrm>
            <a:off x="68808" y="3946797"/>
            <a:ext cx="5071937" cy="24345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57" y="3862380"/>
            <a:ext cx="3615777" cy="262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962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95263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1613"/>
            <a:ext cx="17319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55650" y="504825"/>
            <a:ext cx="7561263" cy="0"/>
          </a:xfrm>
          <a:prstGeom prst="line">
            <a:avLst/>
          </a:prstGeom>
          <a:ln w="508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906858"/>
            <a:ext cx="9073579" cy="4951142"/>
          </a:xfrm>
          <a:solidFill>
            <a:schemeClr val="bg1">
              <a:lumMod val="95000"/>
              <a:alpha val="91000"/>
            </a:schemeClr>
          </a:solidFill>
          <a:ln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Clr>
                <a:srgbClr val="C00000"/>
              </a:buClr>
            </a:pPr>
            <a:endParaRPr lang="ru-RU" sz="2400" dirty="0"/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87563" y="-68263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Комитет государственной службы и кадровой политики</a:t>
            </a:r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2093913" y="558800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Администрации Губернатора Санкт-Петербурга</a:t>
            </a:r>
          </a:p>
        </p:txBody>
      </p:sp>
      <p:pic>
        <p:nvPicPr>
          <p:cNvPr id="411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2413"/>
            <a:ext cx="3444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95536" y="925648"/>
            <a:ext cx="5070177" cy="863600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Программа подготовки резерва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управленческих кадров в Санкт-Петербурге «Современный руководитель»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017723"/>
            <a:ext cx="1976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5250" t="12560" r="26150" b="68720"/>
          <a:stretch/>
        </p:blipFill>
        <p:spPr>
          <a:xfrm>
            <a:off x="1475656" y="1987250"/>
            <a:ext cx="6214965" cy="1496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41451" t="31707" r="25712" b="50452"/>
          <a:stretch/>
        </p:blipFill>
        <p:spPr>
          <a:xfrm>
            <a:off x="107298" y="3612739"/>
            <a:ext cx="4533248" cy="1539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1450" t="53572" r="25700" b="28598"/>
          <a:stretch/>
        </p:blipFill>
        <p:spPr>
          <a:xfrm>
            <a:off x="107298" y="5131676"/>
            <a:ext cx="4533248" cy="1537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2" y="3778551"/>
            <a:ext cx="3923081" cy="261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561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95263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1613"/>
            <a:ext cx="17319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55650" y="504825"/>
            <a:ext cx="7561263" cy="0"/>
          </a:xfrm>
          <a:prstGeom prst="line">
            <a:avLst/>
          </a:prstGeom>
          <a:ln w="508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906858"/>
            <a:ext cx="9073579" cy="4951142"/>
          </a:xfrm>
          <a:solidFill>
            <a:schemeClr val="bg1">
              <a:lumMod val="95000"/>
              <a:alpha val="91000"/>
            </a:schemeClr>
          </a:solidFill>
          <a:ln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Clr>
                <a:srgbClr val="C00000"/>
              </a:buClr>
            </a:pPr>
            <a:endParaRPr lang="ru-RU" sz="2400" dirty="0"/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87563" y="-68263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Комитет государственной службы и кадровой политики</a:t>
            </a:r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2093913" y="558800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Администрации Губернатора Санкт-Петербурга</a:t>
            </a:r>
          </a:p>
        </p:txBody>
      </p:sp>
      <p:pic>
        <p:nvPicPr>
          <p:cNvPr id="411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2413"/>
            <a:ext cx="3444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95536" y="925648"/>
            <a:ext cx="5070177" cy="863600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Программа подготовки резерва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управленческих кадров в Санкт-Петербурге «Современный руководитель»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017723"/>
            <a:ext cx="1976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250" t="18321" r="26150" b="63679"/>
          <a:stretch/>
        </p:blipFill>
        <p:spPr>
          <a:xfrm>
            <a:off x="1603742" y="1972650"/>
            <a:ext cx="5949216" cy="13771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41450" t="37040" r="24800" b="21921"/>
          <a:stretch/>
        </p:blipFill>
        <p:spPr>
          <a:xfrm>
            <a:off x="395536" y="3397750"/>
            <a:ext cx="4331939" cy="3292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5" y="3573016"/>
            <a:ext cx="4162475" cy="286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67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95263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1613"/>
            <a:ext cx="17319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55650" y="504825"/>
            <a:ext cx="7561263" cy="0"/>
          </a:xfrm>
          <a:prstGeom prst="line">
            <a:avLst/>
          </a:prstGeom>
          <a:ln w="508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906858"/>
            <a:ext cx="9073579" cy="4951142"/>
          </a:xfrm>
          <a:solidFill>
            <a:schemeClr val="bg1">
              <a:lumMod val="95000"/>
              <a:alpha val="91000"/>
            </a:schemeClr>
          </a:solidFill>
          <a:ln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Преподавательский состав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87563" y="-68263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Комитет государственной службы и кадровой политики</a:t>
            </a:r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2093913" y="558800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Администрации Губернатора Санкт-Петербурга</a:t>
            </a:r>
          </a:p>
        </p:txBody>
      </p:sp>
      <p:pic>
        <p:nvPicPr>
          <p:cNvPr id="411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2413"/>
            <a:ext cx="3444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95536" y="925648"/>
            <a:ext cx="5070177" cy="863600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Программа подготовки резерва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управленческих кадров в Санкт-Петербурге «Современный руководитель»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017723"/>
            <a:ext cx="1976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07504" y="2420888"/>
            <a:ext cx="4288284" cy="18002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Арцишевский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Иван Сергеевич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Международный </a:t>
            </a:r>
            <a:r>
              <a:rPr lang="ru-RU" sz="1800" dirty="0">
                <a:solidFill>
                  <a:schemeClr val="tx1"/>
                </a:solidFill>
              </a:rPr>
              <a:t>эксперт </a:t>
            </a:r>
            <a:r>
              <a:rPr lang="ru-RU" sz="1800" dirty="0" smtClean="0">
                <a:solidFill>
                  <a:schemeClr val="tx1"/>
                </a:solidFill>
              </a:rPr>
              <a:t>по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бизнес </a:t>
            </a:r>
            <a:r>
              <a:rPr lang="ru-RU" sz="1800" dirty="0">
                <a:solidFill>
                  <a:schemeClr val="tx1"/>
                </a:solidFill>
              </a:rPr>
              <a:t>этикету и </a:t>
            </a:r>
            <a:r>
              <a:rPr lang="ru-RU" sz="1800" dirty="0" smtClean="0">
                <a:solidFill>
                  <a:schemeClr val="tx1"/>
                </a:solidFill>
              </a:rPr>
              <a:t>деловому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протоколу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" y="2398092"/>
            <a:ext cx="1167045" cy="1822996"/>
          </a:xfrm>
          <a:prstGeom prst="rect">
            <a:avLst/>
          </a:prstGeom>
        </p:spPr>
      </p:pic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4499993" y="2420888"/>
            <a:ext cx="4536504" cy="18002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Голоктеев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Константин Николаевич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Директор </a:t>
            </a:r>
            <a:r>
              <a:rPr lang="ru-RU" sz="1800" dirty="0">
                <a:solidFill>
                  <a:schemeClr val="tx1"/>
                </a:solidFill>
              </a:rPr>
              <a:t>по НИР </a:t>
            </a:r>
            <a:r>
              <a:rPr lang="ru-RU" sz="1800" dirty="0" smtClean="0">
                <a:solidFill>
                  <a:schemeClr val="tx1"/>
                </a:solidFill>
              </a:rPr>
              <a:t>Института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менеджмента</a:t>
            </a:r>
            <a:r>
              <a:rPr lang="ru-RU" sz="1800" dirty="0">
                <a:solidFill>
                  <a:schemeClr val="tx1"/>
                </a:solidFill>
              </a:rPr>
              <a:t>, инноваций </a:t>
            </a:r>
            <a:r>
              <a:rPr lang="ru-RU" sz="1800" dirty="0" smtClean="0">
                <a:solidFill>
                  <a:schemeClr val="tx1"/>
                </a:solidFill>
              </a:rPr>
              <a:t>и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</a:t>
            </a:r>
            <a:r>
              <a:rPr lang="ru-RU" sz="1800" dirty="0">
                <a:solidFill>
                  <a:schemeClr val="tx1"/>
                </a:solidFill>
              </a:rPr>
              <a:t>бизнес-анализа (ИМИБА)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68" y="2420888"/>
            <a:ext cx="1030697" cy="1543833"/>
          </a:xfrm>
          <a:prstGeom prst="rect">
            <a:avLst/>
          </a:prstGeom>
        </p:spPr>
      </p:pic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07504" y="4354226"/>
            <a:ext cx="4288284" cy="18002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        </a:t>
            </a:r>
            <a:r>
              <a:rPr lang="ru-RU" sz="1800" dirty="0" err="1">
                <a:solidFill>
                  <a:schemeClr val="tx1"/>
                </a:solidFill>
              </a:rPr>
              <a:t>Кунина</a:t>
            </a:r>
            <a:r>
              <a:rPr lang="ru-RU" sz="1800" dirty="0">
                <a:solidFill>
                  <a:schemeClr val="tx1"/>
                </a:solidFill>
              </a:rPr>
              <a:t> Инна Владимировна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Заместитель </a:t>
            </a:r>
            <a:r>
              <a:rPr lang="ru-RU" sz="1800" dirty="0">
                <a:solidFill>
                  <a:schemeClr val="tx1"/>
                </a:solidFill>
              </a:rPr>
              <a:t>директора </a:t>
            </a:r>
            <a:r>
              <a:rPr lang="ru-RU" sz="1800" dirty="0" smtClean="0">
                <a:solidFill>
                  <a:schemeClr val="tx1"/>
                </a:solidFill>
              </a:rPr>
              <a:t>по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международным связям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</a:t>
            </a:r>
            <a:r>
              <a:rPr lang="ru-RU" sz="1800" dirty="0">
                <a:solidFill>
                  <a:schemeClr val="tx1"/>
                </a:solidFill>
              </a:rPr>
              <a:t>компании «</a:t>
            </a:r>
            <a:r>
              <a:rPr lang="ru-RU" sz="1800" dirty="0" err="1">
                <a:solidFill>
                  <a:schemeClr val="tx1"/>
                </a:solidFill>
              </a:rPr>
              <a:t>Lotis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ltd</a:t>
            </a:r>
            <a:r>
              <a:rPr lang="ru-RU" sz="1800" dirty="0">
                <a:solidFill>
                  <a:schemeClr val="tx1"/>
                </a:solidFill>
              </a:rPr>
              <a:t>.»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4035" r="32416" b="11165"/>
          <a:stretch/>
        </p:blipFill>
        <p:spPr>
          <a:xfrm>
            <a:off x="157679" y="4433698"/>
            <a:ext cx="1115512" cy="1549323"/>
          </a:xfrm>
          <a:prstGeom prst="rect">
            <a:avLst/>
          </a:prstGeom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4499993" y="4354226"/>
            <a:ext cx="4536504" cy="18002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    </a:t>
            </a:r>
            <a:r>
              <a:rPr lang="ru-RU" sz="1800" dirty="0" err="1">
                <a:solidFill>
                  <a:schemeClr val="tx1"/>
                </a:solidFill>
              </a:rPr>
              <a:t>Сулимов</a:t>
            </a:r>
            <a:r>
              <a:rPr lang="ru-RU" sz="1800" dirty="0">
                <a:solidFill>
                  <a:schemeClr val="tx1"/>
                </a:solidFill>
              </a:rPr>
              <a:t> Алексей </a:t>
            </a:r>
            <a:r>
              <a:rPr lang="ru-RU" sz="1800" dirty="0" smtClean="0">
                <a:solidFill>
                  <a:schemeClr val="tx1"/>
                </a:solidFill>
              </a:rPr>
              <a:t>Владимирович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Руководитель отдела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</a:t>
            </a:r>
            <a:r>
              <a:rPr lang="ru-RU" sz="1800" dirty="0">
                <a:solidFill>
                  <a:schemeClr val="tx1"/>
                </a:solidFill>
              </a:rPr>
              <a:t>электронного </a:t>
            </a:r>
            <a:r>
              <a:rPr lang="ru-RU" sz="1800" dirty="0" smtClean="0">
                <a:solidFill>
                  <a:schemeClr val="tx1"/>
                </a:solidFill>
              </a:rPr>
              <a:t>маркетинга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</a:t>
            </a:r>
            <a:r>
              <a:rPr lang="ru-RU" sz="1800" dirty="0">
                <a:solidFill>
                  <a:schemeClr val="tx1"/>
                </a:solidFill>
              </a:rPr>
              <a:t>Корпорации Дженерал </a:t>
            </a:r>
            <a:r>
              <a:rPr lang="ru-RU" sz="1800" dirty="0" err="1">
                <a:solidFill>
                  <a:schemeClr val="tx1"/>
                </a:solidFill>
              </a:rPr>
              <a:t>Сателайт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72" y="4400692"/>
            <a:ext cx="916263" cy="16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3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95263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1613"/>
            <a:ext cx="17319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D:\Users\user2\Desktop\Ghtptynfwbz rjvbntnf\об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98438"/>
            <a:ext cx="1730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55650" y="504825"/>
            <a:ext cx="7561263" cy="0"/>
          </a:xfrm>
          <a:prstGeom prst="line">
            <a:avLst/>
          </a:prstGeom>
          <a:ln w="50800" cap="rnd" cmpd="sng">
            <a:solidFill>
              <a:srgbClr val="C00000">
                <a:alpha val="88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906858"/>
            <a:ext cx="9073579" cy="4951142"/>
          </a:xfrm>
          <a:solidFill>
            <a:schemeClr val="bg1">
              <a:lumMod val="95000"/>
              <a:alpha val="91000"/>
            </a:schemeClr>
          </a:solidFill>
          <a:ln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Преподавательский состав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87563" y="-68263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Комитет государственной службы и кадровой политики</a:t>
            </a:r>
          </a:p>
        </p:txBody>
      </p:sp>
      <p:sp>
        <p:nvSpPr>
          <p:cNvPr id="4109" name="TextBox 19"/>
          <p:cNvSpPr txBox="1">
            <a:spLocks noChangeArrowheads="1"/>
          </p:cNvSpPr>
          <p:nvPr/>
        </p:nvSpPr>
        <p:spPr bwMode="auto">
          <a:xfrm>
            <a:off x="2093913" y="558800"/>
            <a:ext cx="4968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1200"/>
              <a:t>Администрации Губернатора Санкт-Петербурга</a:t>
            </a:r>
          </a:p>
        </p:txBody>
      </p:sp>
      <p:pic>
        <p:nvPicPr>
          <p:cNvPr id="4110" name="Picture 2" descr="G:\ \Презентация КГСиКПАГСПб\23b58ca9021b8edde85e4413375abd8f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2413"/>
            <a:ext cx="3444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95536" y="925648"/>
            <a:ext cx="5070177" cy="863600"/>
          </a:xfrm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</a:rPr>
              <a:t>Программа подготовки резерва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управленческих кадров в Санкт-Петербурге «Современный руководитель»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017723"/>
            <a:ext cx="1976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07504" y="2420888"/>
            <a:ext cx="4288284" cy="1979804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        Рудник Илья Александрович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Профессиональный </a:t>
            </a:r>
            <a:r>
              <a:rPr lang="ru-RU" sz="1800" dirty="0" err="1">
                <a:solidFill>
                  <a:schemeClr val="tx1"/>
                </a:solidFill>
              </a:rPr>
              <a:t>коуч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бизнес-тренер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бизнес-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консультант </a:t>
            </a:r>
            <a:r>
              <a:rPr lang="ru-RU" sz="1800" dirty="0" err="1" smtClean="0">
                <a:solidFill>
                  <a:schemeClr val="tx1"/>
                </a:solidFill>
              </a:rPr>
              <a:t>тренинговой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</a:t>
            </a:r>
            <a:r>
              <a:rPr lang="ru-RU" sz="1800" dirty="0">
                <a:solidFill>
                  <a:schemeClr val="tx1"/>
                </a:solidFill>
              </a:rPr>
              <a:t>компании «</a:t>
            </a:r>
            <a:r>
              <a:rPr lang="ru-RU" sz="1800" dirty="0" err="1">
                <a:solidFill>
                  <a:schemeClr val="tx1"/>
                </a:solidFill>
              </a:rPr>
              <a:t>Ораторика</a:t>
            </a:r>
            <a:r>
              <a:rPr lang="ru-RU" sz="1800" dirty="0">
                <a:solidFill>
                  <a:schemeClr val="tx1"/>
                </a:solidFill>
              </a:rPr>
              <a:t>».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4467796" y="2420888"/>
            <a:ext cx="4568701" cy="1979804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Степанов Андрей Александрович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</a:t>
            </a:r>
            <a:r>
              <a:rPr lang="ru-RU" sz="1800" dirty="0" smtClean="0">
                <a:solidFill>
                  <a:schemeClr val="tx1"/>
                </a:solidFill>
              </a:rPr>
              <a:t>    Руководитель СПб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Центра  </a:t>
            </a:r>
            <a:r>
              <a:rPr lang="ru-RU" sz="1800" dirty="0">
                <a:solidFill>
                  <a:schemeClr val="tx1"/>
                </a:solidFill>
              </a:rPr>
              <a:t>оценки </a:t>
            </a:r>
            <a:r>
              <a:rPr lang="ru-RU" sz="1800" dirty="0" smtClean="0">
                <a:solidFill>
                  <a:schemeClr val="tx1"/>
                </a:solidFill>
              </a:rPr>
              <a:t>достоверности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информации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и СПб Школы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детекции</a:t>
            </a:r>
            <a:r>
              <a:rPr lang="ru-RU" sz="1800" dirty="0" smtClean="0">
                <a:solidFill>
                  <a:schemeClr val="tx1"/>
                </a:solidFill>
              </a:rPr>
              <a:t> лжи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07504" y="4509120"/>
            <a:ext cx="4288284" cy="18002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         Наумов </a:t>
            </a:r>
            <a:r>
              <a:rPr lang="ru-RU" sz="1800" dirty="0" smtClean="0">
                <a:solidFill>
                  <a:schemeClr val="tx1"/>
                </a:solidFill>
              </a:rPr>
              <a:t>Константин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 Владимирович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Генеральный директор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консалтинговой </a:t>
            </a:r>
            <a:r>
              <a:rPr lang="ru-RU" sz="1800" dirty="0">
                <a:solidFill>
                  <a:schemeClr val="tx1"/>
                </a:solidFill>
              </a:rPr>
              <a:t>компании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«</a:t>
            </a:r>
            <a:r>
              <a:rPr lang="ru-RU" sz="1800" dirty="0">
                <a:solidFill>
                  <a:schemeClr val="tx1"/>
                </a:solidFill>
              </a:rPr>
              <a:t>GBC»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4467795" y="4509120"/>
            <a:ext cx="4568701" cy="18002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25400" cap="rnd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                    Сысуева Вероника Леонидовна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Директор </a:t>
            </a:r>
            <a:r>
              <a:rPr lang="ru-RU" sz="1800" dirty="0" err="1">
                <a:solidFill>
                  <a:schemeClr val="tx1"/>
                </a:solidFill>
              </a:rPr>
              <a:t>Zebra-Company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бизнес-консультант </a:t>
            </a:r>
            <a:r>
              <a:rPr lang="ru-RU" sz="1800" dirty="0">
                <a:solidFill>
                  <a:schemeClr val="tx1"/>
                </a:solidFill>
              </a:rPr>
              <a:t>в сфере PR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и </a:t>
            </a:r>
            <a:r>
              <a:rPr lang="ru-RU" sz="1800" dirty="0">
                <a:solidFill>
                  <a:schemeClr val="tx1"/>
                </a:solidFill>
              </a:rPr>
              <a:t>маркетинга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8" y="2534244"/>
            <a:ext cx="1196033" cy="1782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r="11246"/>
          <a:stretch/>
        </p:blipFill>
        <p:spPr>
          <a:xfrm>
            <a:off x="4499507" y="2534244"/>
            <a:ext cx="965462" cy="1517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3" y="4591454"/>
            <a:ext cx="1196033" cy="1594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85" y="4563728"/>
            <a:ext cx="1049564" cy="15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4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Кодексы этики и служебного поведения</Template>
  <TotalTime>239</TotalTime>
  <Words>320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О подготовке руководящих кадров по программе «Современный руководитель» в системе исполнительных органов государственной власти</vt:lpstr>
      <vt:lpstr>О подготовке руководящих кадров по программе «Современный руководитель» в системе исполнительных органов государственной власти</vt:lpstr>
      <vt:lpstr>Программа подготовки резерва  управленческих кадров в Санкт-Петербурге «Современный руководитель»</vt:lpstr>
      <vt:lpstr>Программа подготовки резерва  управленческих кадров в Санкт-Петербурге «Современный руководитель»</vt:lpstr>
      <vt:lpstr>Программа подготовки резерва  управленческих кадров в Санкт-Петербурге «Современный руководитель»</vt:lpstr>
      <vt:lpstr>Программа подготовки резерва  управленческих кадров в Санкт-Петербурге «Современный руководитель»</vt:lpstr>
      <vt:lpstr>Программа подготовки резерва  управленческих кадров в Санкт-Петербурге «Современный руководитель»</vt:lpstr>
      <vt:lpstr>Программа подготовки резерва  управленческих кадров в Санкт-Петербурге «Современный руководитель»</vt:lpstr>
      <vt:lpstr>Программа подготовки резерва  управленческих кадров в Санкт-Петербурге «Современный руководитель»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Кодексы этики и служебного поведения  государственных гражданских служащих</dc:title>
  <dc:creator>Трофимов Кирилл Олегович</dc:creator>
  <cp:lastModifiedBy>Трофимов Кирилл Олегович</cp:lastModifiedBy>
  <cp:revision>18</cp:revision>
  <dcterms:created xsi:type="dcterms:W3CDTF">2013-12-04T10:44:57Z</dcterms:created>
  <dcterms:modified xsi:type="dcterms:W3CDTF">2013-12-05T07:08:39Z</dcterms:modified>
</cp:coreProperties>
</file>